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870" r:id="rId2"/>
    <p:sldId id="905" r:id="rId3"/>
    <p:sldId id="872" r:id="rId4"/>
    <p:sldId id="887" r:id="rId5"/>
    <p:sldId id="886" r:id="rId6"/>
    <p:sldId id="899" r:id="rId7"/>
    <p:sldId id="898" r:id="rId8"/>
    <p:sldId id="902" r:id="rId9"/>
    <p:sldId id="909" r:id="rId10"/>
    <p:sldId id="901" r:id="rId11"/>
    <p:sldId id="908" r:id="rId12"/>
    <p:sldId id="914" r:id="rId13"/>
    <p:sldId id="915" r:id="rId14"/>
    <p:sldId id="911" r:id="rId15"/>
    <p:sldId id="912" r:id="rId16"/>
    <p:sldId id="889" r:id="rId17"/>
    <p:sldId id="913" r:id="rId18"/>
    <p:sldId id="88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9">
          <p15:clr>
            <a:srgbClr val="A4A3A4"/>
          </p15:clr>
        </p15:guide>
        <p15:guide id="2" pos="2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139D1A"/>
    <a:srgbClr val="FF6600"/>
    <a:srgbClr val="0098DD"/>
    <a:srgbClr val="00FF00"/>
    <a:srgbClr val="AFABAB"/>
    <a:srgbClr val="BBE4F1"/>
    <a:srgbClr val="99CCFF"/>
    <a:srgbClr val="66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8" autoAdjust="0"/>
    <p:restoredTop sz="88429" autoAdjust="0"/>
  </p:normalViewPr>
  <p:slideViewPr>
    <p:cSldViewPr snapToGrid="0" showGuides="1">
      <p:cViewPr varScale="1">
        <p:scale>
          <a:sx n="61" d="100"/>
          <a:sy n="61" d="100"/>
        </p:scale>
        <p:origin x="1104" y="66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-2454" y="-78"/>
      </p:cViewPr>
      <p:guideLst>
        <p:guide orient="horz" pos="2889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23819-DFAD-4001-81D5-0A392E406B24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4B9C-AF97-498B-83A2-2D78AE8753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F7C4A-FBFD-4612-829C-68739759EDFF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1552F-1DFF-4169-B5E8-B55E04DA85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828675" y="649762"/>
            <a:ext cx="10591210" cy="5497104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幻灯片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531220" y="460852"/>
            <a:ext cx="11201744" cy="605011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456544" y="382719"/>
            <a:ext cx="11353538" cy="6194351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5400000">
            <a:off x="425002" y="5758252"/>
            <a:ext cx="849384" cy="746357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6200000">
            <a:off x="10958683" y="397444"/>
            <a:ext cx="817513" cy="81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828675" y="637121"/>
            <a:ext cx="10635231" cy="55097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1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solidFill>
            <a:srgbClr val="2F55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284515" y="990668"/>
            <a:ext cx="9622972" cy="4876665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1286327" y="990667"/>
            <a:ext cx="9622972" cy="4876665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16200000">
            <a:off x="9849080" y="856071"/>
            <a:ext cx="1175657" cy="117565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67263" y="4826272"/>
            <a:ext cx="1175657" cy="11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881938" y="1633121"/>
            <a:ext cx="8433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全局光照的主要算法流派：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Ray tracing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光线追踪；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Path tracing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路径追踪；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Photon mapping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光子映射；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Point Based Global Illumilation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基于点的全局光照；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Voxel-based Global Illumilation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基于体素的全局光照；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Ambient occlusion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环境光遮蔽；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marL="457200" indent="-457200"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377113" y="129022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追踪的结束条件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梯形 15"/>
          <p:cNvSpPr/>
          <p:nvPr/>
        </p:nvSpPr>
        <p:spPr>
          <a:xfrm rot="16869284">
            <a:off x="3793191" y="3838427"/>
            <a:ext cx="1905000" cy="1205087"/>
          </a:xfrm>
          <a:prstGeom prst="trapezoid">
            <a:avLst>
              <a:gd name="adj" fmla="val 16141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4267200" y="3743325"/>
            <a:ext cx="1162050" cy="1047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229100" y="3952875"/>
            <a:ext cx="1190625" cy="1428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191000" y="4152900"/>
            <a:ext cx="1181100" cy="1809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43375" y="4400550"/>
            <a:ext cx="1133475" cy="2286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105275" y="4638675"/>
            <a:ext cx="1123950" cy="2667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029075" y="4876800"/>
            <a:ext cx="1133475" cy="3238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5400000">
            <a:off x="3590928" y="4210048"/>
            <a:ext cx="1552575" cy="31432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5400000">
            <a:off x="3805241" y="4243384"/>
            <a:ext cx="1609725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5400000">
            <a:off x="4000503" y="4286247"/>
            <a:ext cx="1714500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5400000">
            <a:off x="4205291" y="4329111"/>
            <a:ext cx="1743077" cy="3238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 rot="530474">
            <a:off x="4621660" y="4244106"/>
            <a:ext cx="240917" cy="292066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019550" y="549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观察平面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38300" y="322897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（观察点）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图片 52" descr="hua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4654" y="2010079"/>
            <a:ext cx="1285571" cy="1285571"/>
          </a:xfrm>
          <a:prstGeom prst="rect">
            <a:avLst/>
          </a:prstGeom>
        </p:spPr>
      </p:pic>
      <p:pic>
        <p:nvPicPr>
          <p:cNvPr id="55" name="图片 54" descr="lv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7355" y="4619930"/>
            <a:ext cx="1409395" cy="1409395"/>
          </a:xfrm>
          <a:prstGeom prst="rect">
            <a:avLst/>
          </a:prstGeom>
        </p:spPr>
      </p:pic>
      <p:cxnSp>
        <p:nvCxnSpPr>
          <p:cNvPr id="57" name="直接连接符 56"/>
          <p:cNvCxnSpPr/>
          <p:nvPr/>
        </p:nvCxnSpPr>
        <p:spPr>
          <a:xfrm>
            <a:off x="2752725" y="4048125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43525" y="4514850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553759" y="4530209"/>
            <a:ext cx="34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</a:t>
            </a:r>
            <a:endParaRPr lang="zh-CN" altLang="en-US" dirty="0"/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2638425" y="3562350"/>
            <a:ext cx="1676400" cy="45720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695575" y="4081463"/>
            <a:ext cx="1295400" cy="9667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9" idx="5"/>
          </p:cNvCxnSpPr>
          <p:nvPr/>
        </p:nvCxnSpPr>
        <p:spPr>
          <a:xfrm rot="16200000" flipH="1">
            <a:off x="3238601" y="3571973"/>
            <a:ext cx="1366738" cy="240496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49" idx="2"/>
          </p:cNvCxnSpPr>
          <p:nvPr/>
        </p:nvCxnSpPr>
        <p:spPr>
          <a:xfrm rot="10800000" flipH="1">
            <a:off x="2581274" y="3638552"/>
            <a:ext cx="2924175" cy="3952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581275" y="3952875"/>
            <a:ext cx="161925" cy="161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 rot="16200000" flipV="1">
            <a:off x="7010402" y="4495799"/>
            <a:ext cx="504825" cy="180977"/>
          </a:xfrm>
          <a:prstGeom prst="straightConnector1">
            <a:avLst/>
          </a:prstGeom>
          <a:ln w="28575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rot="5400000" flipH="1" flipV="1">
            <a:off x="6891338" y="3319467"/>
            <a:ext cx="2009778" cy="1066795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6896784" y="4101584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7601634" y="430160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>
            <a:off x="7391402" y="4876801"/>
            <a:ext cx="3505198" cy="1181099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9468534" y="5216009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0" name="直接箭头连接符 99"/>
          <p:cNvCxnSpPr/>
          <p:nvPr/>
        </p:nvCxnSpPr>
        <p:spPr>
          <a:xfrm rot="16200000" flipV="1">
            <a:off x="7820026" y="2276475"/>
            <a:ext cx="1123951" cy="57152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8354109" y="1586984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839634" y="2310884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图片 46" descr="sl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7204" y="2267254"/>
            <a:ext cx="961721" cy="961721"/>
          </a:xfrm>
          <a:prstGeom prst="rect">
            <a:avLst/>
          </a:prstGeom>
        </p:spPr>
      </p:pic>
      <p:cxnSp>
        <p:nvCxnSpPr>
          <p:cNvPr id="89" name="直接箭头连接符 88"/>
          <p:cNvCxnSpPr/>
          <p:nvPr/>
        </p:nvCxnSpPr>
        <p:spPr>
          <a:xfrm rot="10800000">
            <a:off x="6343650" y="2552700"/>
            <a:ext cx="2057402" cy="323852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rot="5400000" flipH="1" flipV="1">
            <a:off x="6096001" y="866779"/>
            <a:ext cx="2000255" cy="1466849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4867959" y="2034659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rot="10800000">
            <a:off x="4943475" y="1171575"/>
            <a:ext cx="1438278" cy="1371602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3648075" y="1905000"/>
            <a:ext cx="7029450" cy="41814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3724959" y="19965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场景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343834" y="20632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逃逸出场景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标题 1"/>
          <p:cNvSpPr>
            <a:spLocks noGrp="1"/>
          </p:cNvSpPr>
          <p:nvPr>
            <p:ph type="title"/>
          </p:nvPr>
        </p:nvSpPr>
        <p:spPr>
          <a:xfrm>
            <a:off x="1866270" y="853988"/>
            <a:ext cx="7639391" cy="560107"/>
          </a:xfrm>
        </p:spPr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15213" y="134737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结束条件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梯形 15"/>
          <p:cNvSpPr/>
          <p:nvPr/>
        </p:nvSpPr>
        <p:spPr>
          <a:xfrm rot="16869284">
            <a:off x="3793191" y="3838427"/>
            <a:ext cx="1905000" cy="1205087"/>
          </a:xfrm>
          <a:prstGeom prst="trapezoid">
            <a:avLst>
              <a:gd name="adj" fmla="val 16141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4267200" y="3743325"/>
            <a:ext cx="1162050" cy="1047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229100" y="3952875"/>
            <a:ext cx="1190625" cy="1428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191000" y="4152900"/>
            <a:ext cx="1181100" cy="1809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43375" y="4400550"/>
            <a:ext cx="1133475" cy="2286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105275" y="4638675"/>
            <a:ext cx="1123950" cy="2667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029075" y="4876800"/>
            <a:ext cx="1133475" cy="3238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5400000">
            <a:off x="3590928" y="4210048"/>
            <a:ext cx="1552575" cy="31432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5400000">
            <a:off x="3805241" y="4243384"/>
            <a:ext cx="1609725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5400000">
            <a:off x="4000503" y="4286247"/>
            <a:ext cx="1714500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5400000">
            <a:off x="4205291" y="4329111"/>
            <a:ext cx="1743077" cy="3238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 rot="530474">
            <a:off x="4621660" y="4244106"/>
            <a:ext cx="240917" cy="292066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019550" y="549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观察平面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38300" y="322897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（观察点）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图片 52" descr="hua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4654" y="2010079"/>
            <a:ext cx="1285571" cy="1285571"/>
          </a:xfrm>
          <a:prstGeom prst="rect">
            <a:avLst/>
          </a:prstGeom>
        </p:spPr>
      </p:pic>
      <p:pic>
        <p:nvPicPr>
          <p:cNvPr id="55" name="图片 54" descr="lv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7355" y="4619930"/>
            <a:ext cx="1409395" cy="1409395"/>
          </a:xfrm>
          <a:prstGeom prst="rect">
            <a:avLst/>
          </a:prstGeom>
        </p:spPr>
      </p:pic>
      <p:cxnSp>
        <p:nvCxnSpPr>
          <p:cNvPr id="57" name="直接连接符 56"/>
          <p:cNvCxnSpPr/>
          <p:nvPr/>
        </p:nvCxnSpPr>
        <p:spPr>
          <a:xfrm>
            <a:off x="2752725" y="4048125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43525" y="4514850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553759" y="4530209"/>
            <a:ext cx="34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</a:t>
            </a:r>
            <a:endParaRPr lang="zh-CN" altLang="en-US" dirty="0"/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2638425" y="3562350"/>
            <a:ext cx="1676400" cy="45720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695575" y="4081463"/>
            <a:ext cx="1295400" cy="9667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9" idx="5"/>
          </p:cNvCxnSpPr>
          <p:nvPr/>
        </p:nvCxnSpPr>
        <p:spPr>
          <a:xfrm rot="16200000" flipH="1">
            <a:off x="3238601" y="3571973"/>
            <a:ext cx="1366738" cy="240496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49" idx="2"/>
          </p:cNvCxnSpPr>
          <p:nvPr/>
        </p:nvCxnSpPr>
        <p:spPr>
          <a:xfrm rot="10800000" flipH="1">
            <a:off x="2581274" y="3638552"/>
            <a:ext cx="2924175" cy="3952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581275" y="3952875"/>
            <a:ext cx="161925" cy="161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 rot="16200000" flipV="1">
            <a:off x="7010402" y="4495799"/>
            <a:ext cx="504825" cy="180977"/>
          </a:xfrm>
          <a:prstGeom prst="straightConnector1">
            <a:avLst/>
          </a:prstGeom>
          <a:ln w="28575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rot="5400000" flipH="1" flipV="1">
            <a:off x="6891338" y="3319467"/>
            <a:ext cx="2009778" cy="1066795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6896784" y="4101584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7601634" y="430160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>
            <a:off x="7391402" y="4876801"/>
            <a:ext cx="1943101" cy="666752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9097059" y="5063609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0" name="直接箭头连接符 99"/>
          <p:cNvCxnSpPr/>
          <p:nvPr/>
        </p:nvCxnSpPr>
        <p:spPr>
          <a:xfrm rot="16200000" flipV="1">
            <a:off x="7820026" y="2276475"/>
            <a:ext cx="1123951" cy="57152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8354109" y="1586984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839634" y="2310884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图片 46" descr="sl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7204" y="2267254"/>
            <a:ext cx="961721" cy="961721"/>
          </a:xfrm>
          <a:prstGeom prst="rect">
            <a:avLst/>
          </a:prstGeom>
        </p:spPr>
      </p:pic>
      <p:cxnSp>
        <p:nvCxnSpPr>
          <p:cNvPr id="89" name="直接箭头连接符 88"/>
          <p:cNvCxnSpPr/>
          <p:nvPr/>
        </p:nvCxnSpPr>
        <p:spPr>
          <a:xfrm rot="10800000">
            <a:off x="6343650" y="2552700"/>
            <a:ext cx="2057402" cy="323852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rot="5400000" flipH="1" flipV="1">
            <a:off x="6272211" y="2033593"/>
            <a:ext cx="657232" cy="476246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5277534" y="1520309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rot="10800000">
            <a:off x="5687391" y="1901309"/>
            <a:ext cx="694362" cy="64186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 descr="la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8730" y="800405"/>
            <a:ext cx="1342720" cy="1342720"/>
          </a:xfrm>
          <a:prstGeom prst="rect">
            <a:avLst/>
          </a:prstGeom>
        </p:spPr>
      </p:pic>
      <p:sp>
        <p:nvSpPr>
          <p:cNvPr id="73" name="矩形 72"/>
          <p:cNvSpPr/>
          <p:nvPr/>
        </p:nvSpPr>
        <p:spPr>
          <a:xfrm>
            <a:off x="2324784" y="208228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递归到一定深度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lv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7355" y="4619930"/>
            <a:ext cx="1409395" cy="14093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15213" y="134737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光照的着色计算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梯形 9"/>
          <p:cNvSpPr/>
          <p:nvPr/>
        </p:nvSpPr>
        <p:spPr>
          <a:xfrm rot="16869284">
            <a:off x="3793191" y="3838427"/>
            <a:ext cx="1905000" cy="1205087"/>
          </a:xfrm>
          <a:prstGeom prst="trapezoid">
            <a:avLst>
              <a:gd name="adj" fmla="val 16141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4267200" y="3743325"/>
            <a:ext cx="1162050" cy="1047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229100" y="3952875"/>
            <a:ext cx="1190625" cy="1428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191000" y="4152900"/>
            <a:ext cx="1181100" cy="1809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143375" y="4400550"/>
            <a:ext cx="1133475" cy="2286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105275" y="4638675"/>
            <a:ext cx="1123950" cy="2667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029075" y="4876800"/>
            <a:ext cx="1133475" cy="3238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3590928" y="4210048"/>
            <a:ext cx="1552575" cy="31432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3805241" y="4243384"/>
            <a:ext cx="1609725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4000503" y="4286247"/>
            <a:ext cx="1714500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>
            <a:off x="4205291" y="4329111"/>
            <a:ext cx="1743077" cy="3238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 rot="530474">
            <a:off x="4621660" y="4244106"/>
            <a:ext cx="240917" cy="292066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19550" y="549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观察平面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38300" y="322897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（观察点）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752725" y="4048125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43525" y="4514850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553759" y="4530209"/>
            <a:ext cx="34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</a:t>
            </a:r>
            <a:endParaRPr lang="zh-CN" altLang="en-US" dirty="0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2638425" y="3562350"/>
            <a:ext cx="1676400" cy="45720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695575" y="4081463"/>
            <a:ext cx="1295400" cy="9667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32" idx="5"/>
          </p:cNvCxnSpPr>
          <p:nvPr/>
        </p:nvCxnSpPr>
        <p:spPr>
          <a:xfrm rot="16200000" flipH="1">
            <a:off x="3238601" y="3571973"/>
            <a:ext cx="1366738" cy="240496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32" idx="2"/>
          </p:cNvCxnSpPr>
          <p:nvPr/>
        </p:nvCxnSpPr>
        <p:spPr>
          <a:xfrm rot="10800000" flipH="1">
            <a:off x="2581274" y="3638552"/>
            <a:ext cx="2924175" cy="3952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2581275" y="3952875"/>
            <a:ext cx="161925" cy="161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7248525" y="4752975"/>
            <a:ext cx="161925" cy="161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7314767" y="4349233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15213" y="134737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光照的着色计算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010149" y="4143374"/>
            <a:ext cx="3733800" cy="276225"/>
          </a:xfrm>
          <a:prstGeom prst="rect">
            <a:avLst/>
          </a:prstGeom>
          <a:solidFill>
            <a:srgbClr val="AFABAB">
              <a:alpha val="5098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rot="5400000" flipH="1" flipV="1">
            <a:off x="6013048" y="3283349"/>
            <a:ext cx="1728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rot="10800000">
            <a:off x="5429250" y="3067049"/>
            <a:ext cx="1447799" cy="1080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867525" y="3114674"/>
            <a:ext cx="1381124" cy="10326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5314949" y="2952749"/>
            <a:ext cx="142875" cy="14287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990667" y="256805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点光源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43067" y="3063358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8200592" y="310145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42" name="弧形 41"/>
          <p:cNvSpPr/>
          <p:nvPr/>
        </p:nvSpPr>
        <p:spPr>
          <a:xfrm rot="17179513">
            <a:off x="6610348" y="3781424"/>
            <a:ext cx="409575" cy="42862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弧形 42"/>
          <p:cNvSpPr/>
          <p:nvPr/>
        </p:nvSpPr>
        <p:spPr>
          <a:xfrm rot="20013789">
            <a:off x="6791323" y="3781424"/>
            <a:ext cx="409575" cy="42862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515099" y="341947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/>
              <a:t>θ</a:t>
            </a:r>
            <a:endParaRPr lang="zh-CN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924674" y="340994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/>
              <a:t>θ</a:t>
            </a:r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8210549" y="3019424"/>
            <a:ext cx="142875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552767" y="2453758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724217" y="4415908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9134042" y="331100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观察者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0" name="直接箭头连接符 49"/>
          <p:cNvCxnSpPr>
            <a:stCxn id="33" idx="0"/>
          </p:cNvCxnSpPr>
          <p:nvPr/>
        </p:nvCxnSpPr>
        <p:spPr>
          <a:xfrm rot="5400000" flipH="1" flipV="1">
            <a:off x="7705725" y="2705098"/>
            <a:ext cx="609600" cy="22669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8934017" y="3568183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52" name="弧形 51"/>
          <p:cNvSpPr/>
          <p:nvPr/>
        </p:nvSpPr>
        <p:spPr>
          <a:xfrm rot="718468">
            <a:off x="7216931" y="3734458"/>
            <a:ext cx="304952" cy="365492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486649" y="355282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>
                <a:solidFill>
                  <a:srgbClr val="0066FF"/>
                </a:solidFill>
              </a:rPr>
              <a:t>α</a:t>
            </a:r>
            <a:endParaRPr lang="zh-CN" altLang="en-US" dirty="0">
              <a:solidFill>
                <a:srgbClr val="0066FF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rot="16200000" flipH="1">
            <a:off x="6307538" y="4716862"/>
            <a:ext cx="1843879" cy="70485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7524317" y="5282683"/>
            <a:ext cx="928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折射光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609542" y="377773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能看见透射光的物体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56"/>
          <p:cNvCxnSpPr>
            <a:endCxn id="33" idx="1"/>
          </p:cNvCxnSpPr>
          <p:nvPr/>
        </p:nvCxnSpPr>
        <p:spPr>
          <a:xfrm>
            <a:off x="4457700" y="4143375"/>
            <a:ext cx="552449" cy="138112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3476192" y="4977883"/>
            <a:ext cx="2852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能镜面别的物体反射过来的光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9" name="直接连接符 58"/>
          <p:cNvCxnSpPr>
            <a:stCxn id="58" idx="0"/>
          </p:cNvCxnSpPr>
          <p:nvPr/>
        </p:nvCxnSpPr>
        <p:spPr>
          <a:xfrm rot="5400000" flipH="1" flipV="1">
            <a:off x="4800871" y="4273304"/>
            <a:ext cx="805932" cy="603226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rot="5400000" flipH="1" flipV="1">
            <a:off x="6565502" y="2902350"/>
            <a:ext cx="1518448" cy="8953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7791017" y="2396608"/>
            <a:ext cx="942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入射光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05049" y="2029510"/>
            <a:ext cx="7439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Whitted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光透射模型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= Phong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模型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透射光强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反射光强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15213" y="134737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光照的着色计算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2324099" y="2457450"/>
            <a:ext cx="7181851" cy="5524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Whitted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光透射模型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Phong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模型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透射光强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反射光强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19650" y="3038475"/>
            <a:ext cx="476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I=I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+I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(L</a:t>
            </a:r>
            <a:r>
              <a:rPr lang="en-US" altLang="zh-CN" sz="2000" dirty="0" smtClean="0">
                <a:ea typeface="微软雅黑" pitchFamily="34" charset="-122"/>
              </a:rPr>
              <a:t>∙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N)+I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(R∙V)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+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+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endParaRPr lang="zh-CN" altLang="en-US" sz="2000" b="1" baseline="30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792685" y="3549134"/>
            <a:ext cx="3902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Phong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模型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透射光强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反射光强</a:t>
            </a:r>
            <a:endParaRPr lang="zh-CN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819650" y="4029075"/>
            <a:ext cx="4838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I=I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+I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(L</a:t>
            </a:r>
            <a:r>
              <a:rPr lang="en-US" altLang="zh-CN" sz="2000" dirty="0" smtClean="0">
                <a:ea typeface="微软雅黑" pitchFamily="34" charset="-122"/>
              </a:rPr>
              <a:t>∙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N)+I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(H∙N)</a:t>
            </a:r>
            <a:r>
              <a:rPr lang="en-US" altLang="zh-CN" sz="2000" baseline="30000" dirty="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+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+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endParaRPr lang="zh-CN" altLang="en-US" sz="2000" b="1" baseline="30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15213" y="1252121"/>
            <a:ext cx="7436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存在的问题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295436" y="2009025"/>
            <a:ext cx="863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传统的逆向光线追踪算法有两个突出的缺点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表面属性的单一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：完全看不见折射光？完全没有镜面反射？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不考虑漫反射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：漫反射成为结束条件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图片 19" descr="lv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2105" y="4600880"/>
            <a:ext cx="1411200" cy="1411200"/>
          </a:xfrm>
          <a:prstGeom prst="rect">
            <a:avLst/>
          </a:prstGeom>
        </p:spPr>
      </p:pic>
      <p:sp>
        <p:nvSpPr>
          <p:cNvPr id="23" name="梯形 22"/>
          <p:cNvSpPr/>
          <p:nvPr/>
        </p:nvSpPr>
        <p:spPr>
          <a:xfrm rot="16869284">
            <a:off x="3793191" y="3838427"/>
            <a:ext cx="1905000" cy="1205087"/>
          </a:xfrm>
          <a:prstGeom prst="trapezoid">
            <a:avLst>
              <a:gd name="adj" fmla="val 16141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4267200" y="3743325"/>
            <a:ext cx="1162050" cy="1047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229100" y="3952875"/>
            <a:ext cx="1190625" cy="1428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91000" y="4152900"/>
            <a:ext cx="1181100" cy="1809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143375" y="4400550"/>
            <a:ext cx="1133475" cy="2286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105275" y="4638675"/>
            <a:ext cx="1123950" cy="2667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029075" y="4876800"/>
            <a:ext cx="1133475" cy="3238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>
            <a:off x="3590928" y="4210048"/>
            <a:ext cx="1552575" cy="31432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>
            <a:off x="3805241" y="4243384"/>
            <a:ext cx="1609725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>
            <a:off x="4000503" y="4286247"/>
            <a:ext cx="1714500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4205291" y="4329111"/>
            <a:ext cx="1743077" cy="3238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 rot="530474">
            <a:off x="4621660" y="4244106"/>
            <a:ext cx="240917" cy="292066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019550" y="549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观察平面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38300" y="322897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（观察点）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752725" y="4048125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43525" y="4514850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553759" y="4530209"/>
            <a:ext cx="34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2638425" y="3562350"/>
            <a:ext cx="1676400" cy="45720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2695575" y="4081463"/>
            <a:ext cx="1295400" cy="9667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44" idx="5"/>
          </p:cNvCxnSpPr>
          <p:nvPr/>
        </p:nvCxnSpPr>
        <p:spPr>
          <a:xfrm rot="16200000" flipH="1">
            <a:off x="3238601" y="3571973"/>
            <a:ext cx="1366738" cy="240496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44" idx="2"/>
          </p:cNvCxnSpPr>
          <p:nvPr/>
        </p:nvCxnSpPr>
        <p:spPr>
          <a:xfrm rot="10800000" flipH="1">
            <a:off x="2581274" y="3638552"/>
            <a:ext cx="2924175" cy="3952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2581275" y="3952875"/>
            <a:ext cx="161925" cy="161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331711" y="424445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漫反射表面</a:t>
            </a:r>
            <a:endParaRPr lang="zh-CN" altLang="en-US" dirty="0"/>
          </a:p>
        </p:txBody>
      </p:sp>
      <p:cxnSp>
        <p:nvCxnSpPr>
          <p:cNvPr id="46" name="直接连接符 45"/>
          <p:cNvCxnSpPr/>
          <p:nvPr/>
        </p:nvCxnSpPr>
        <p:spPr>
          <a:xfrm rot="10800000" flipV="1">
            <a:off x="7905750" y="4657725"/>
            <a:ext cx="533400" cy="45720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05688" y="1318796"/>
            <a:ext cx="7436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改进方法：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2287617" y="7672388"/>
            <a:ext cx="8818563" cy="846137"/>
            <a:chOff x="-100826" y="5843752"/>
            <a:chExt cx="8818544" cy="846551"/>
          </a:xfrm>
        </p:grpSpPr>
        <p:sp>
          <p:nvSpPr>
            <p:cNvPr id="7" name="椭圆 6"/>
            <p:cNvSpPr/>
            <p:nvPr/>
          </p:nvSpPr>
          <p:spPr>
            <a:xfrm rot="1002407" flipH="1">
              <a:off x="2918592" y="5996227"/>
              <a:ext cx="282574" cy="284301"/>
            </a:xfrm>
            <a:prstGeom prst="ellipse">
              <a:avLst/>
            </a:prstGeom>
            <a:solidFill>
              <a:srgbClr val="ED3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1002407" flipH="1">
              <a:off x="1599383" y="5993050"/>
              <a:ext cx="249236" cy="2477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02407" flipH="1">
              <a:off x="2312169" y="6048639"/>
              <a:ext cx="161925" cy="163593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1002407" flipH="1">
              <a:off x="-100826" y="5843752"/>
              <a:ext cx="265112" cy="26524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1002407" flipH="1">
              <a:off x="8422444" y="6394884"/>
              <a:ext cx="295274" cy="295419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2" name="文本框 7"/>
          <p:cNvSpPr txBox="1"/>
          <p:nvPr/>
        </p:nvSpPr>
        <p:spPr>
          <a:xfrm>
            <a:off x="2314486" y="2009025"/>
            <a:ext cx="8639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通过模型的修正来缓解这两个问题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，将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一个表面的属性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认为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可以是混合的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比如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它有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20%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的成分是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镜面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反射，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30%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的成分是折射，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50%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的成分是漫反射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695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6720" y="4013518"/>
            <a:ext cx="3342830" cy="189198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970627" y="5882759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折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射</a:t>
            </a:r>
            <a:endParaRPr lang="zh-CN" altLang="en-US" sz="1600" dirty="0"/>
          </a:p>
        </p:txBody>
      </p:sp>
      <p:cxnSp>
        <p:nvCxnSpPr>
          <p:cNvPr id="21" name="直接连接符 20"/>
          <p:cNvCxnSpPr/>
          <p:nvPr/>
        </p:nvCxnSpPr>
        <p:spPr>
          <a:xfrm rot="16200000" flipH="1">
            <a:off x="5569557" y="5336570"/>
            <a:ext cx="529709" cy="467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324100" y="3020110"/>
            <a:ext cx="7943850" cy="87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改进后算法变为：从视点发出一条光线，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光线与物体表面相交时根据表面的材质属性继续采样一个方向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05688" y="1318796"/>
            <a:ext cx="7436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改进后的新问题：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2287617" y="7672388"/>
            <a:ext cx="8818563" cy="846137"/>
            <a:chOff x="-100826" y="5843752"/>
            <a:chExt cx="8818544" cy="846551"/>
          </a:xfrm>
        </p:grpSpPr>
        <p:sp>
          <p:nvSpPr>
            <p:cNvPr id="7" name="椭圆 6"/>
            <p:cNvSpPr/>
            <p:nvPr/>
          </p:nvSpPr>
          <p:spPr>
            <a:xfrm rot="1002407" flipH="1">
              <a:off x="2918592" y="5996227"/>
              <a:ext cx="282574" cy="284301"/>
            </a:xfrm>
            <a:prstGeom prst="ellipse">
              <a:avLst/>
            </a:prstGeom>
            <a:solidFill>
              <a:srgbClr val="ED3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1002407" flipH="1">
              <a:off x="1599383" y="5993050"/>
              <a:ext cx="249236" cy="2477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02407" flipH="1">
              <a:off x="2312169" y="6048639"/>
              <a:ext cx="161925" cy="163593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1002407" flipH="1">
              <a:off x="-100826" y="5843752"/>
              <a:ext cx="265112" cy="26524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1002407" flipH="1">
              <a:off x="8422444" y="6394884"/>
              <a:ext cx="295274" cy="295419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2333625" y="2162860"/>
            <a:ext cx="7943850" cy="87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改进后算法变为：从视点发出一条光线，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光线与物体表面相交时根据表面的材质属性继续采样一个方向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321936" y="33110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计算量很大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rot="10800000">
            <a:off x="5210175" y="2933700"/>
            <a:ext cx="971550" cy="4381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562600" y="4300835"/>
            <a:ext cx="2876550" cy="923330"/>
          </a:xfrm>
          <a:prstGeom prst="rect">
            <a:avLst/>
          </a:prstGeom>
          <a:solidFill>
            <a:srgbClr val="BBE4F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蒙特卡罗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通过概率理论，进行近似简化。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rot="5400000" flipH="1" flipV="1">
            <a:off x="6681788" y="3967163"/>
            <a:ext cx="504825" cy="0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15213" y="134737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衍生出路径追踪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2276387" y="2132850"/>
            <a:ext cx="7905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路径追踪的定义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：为光线追踪的衍生技术，同样是追踪光线路径，但是一种引入了蒙特卡洛方法的全局光照技术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路径追踪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光线追踪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蒙特卡洛方法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891463" y="1595021"/>
            <a:ext cx="8433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全局光照的主要算法流派：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而其中的每种流派，又可以划分为多种改进和衍生算法，有些又相互关联。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如路径追踪，就是基于光线追踪，结合了蒙特卡洛方法而成的一种新的派系。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37488" y="3244334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光线投射（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Ray Casting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05150" y="4100810"/>
            <a:ext cx="6096000" cy="4589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光线追踪（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Ray tracing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8" name="矩形 7"/>
          <p:cNvSpPr/>
          <p:nvPr/>
        </p:nvSpPr>
        <p:spPr>
          <a:xfrm>
            <a:off x="4980100" y="5203910"/>
            <a:ext cx="289855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路径追踪（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Path tracing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3619500" y="3657600"/>
            <a:ext cx="466725" cy="371475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4905375" y="4695825"/>
            <a:ext cx="466725" cy="371475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263795" y="422540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蒙特卡洛方法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 rot="10800000" flipV="1">
            <a:off x="7229476" y="4695823"/>
            <a:ext cx="428625" cy="381001"/>
          </a:xfrm>
          <a:prstGeom prst="straightConnector1">
            <a:avLst/>
          </a:prstGeom>
          <a:ln w="1905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15213" y="134737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光线投射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1914437" y="2066175"/>
            <a:ext cx="7372438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Picture 1568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2717" y="4053839"/>
            <a:ext cx="3976116" cy="238887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314575" y="1980337"/>
            <a:ext cx="80391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光线投射（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Ray Casting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），作为光线追踪算法中的第一步，其理念起源于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1968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年，由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Arthur Appel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在一篇名为《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Some techniques for shading machine rendering of solids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》的文章中提出。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具体思路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从每一个像素射出一条射线，然后找到最接近的物体挡住射线的路径，而视平面上每个像素的颜色取决于从可见光表面产生的亮度。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rot="10800000">
            <a:off x="5133976" y="5553076"/>
            <a:ext cx="2562225" cy="4476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48920" y="484453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最接近的物体</a:t>
            </a:r>
            <a:endParaRPr lang="zh-CN" altLang="en-US" sz="1600" b="1" dirty="0">
              <a:solidFill>
                <a:srgbClr val="0066FF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962400" y="5038725"/>
            <a:ext cx="962024" cy="376237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2287617" y="7672388"/>
            <a:ext cx="8818563" cy="846137"/>
            <a:chOff x="-100826" y="5843752"/>
            <a:chExt cx="8818544" cy="846551"/>
          </a:xfrm>
        </p:grpSpPr>
        <p:sp>
          <p:nvSpPr>
            <p:cNvPr id="7" name="椭圆 6"/>
            <p:cNvSpPr/>
            <p:nvPr/>
          </p:nvSpPr>
          <p:spPr>
            <a:xfrm rot="1002407" flipH="1">
              <a:off x="2918592" y="5996227"/>
              <a:ext cx="282574" cy="284301"/>
            </a:xfrm>
            <a:prstGeom prst="ellipse">
              <a:avLst/>
            </a:prstGeom>
            <a:solidFill>
              <a:srgbClr val="ED3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1002407" flipH="1">
              <a:off x="1599383" y="5993050"/>
              <a:ext cx="249236" cy="2477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02407" flipH="1">
              <a:off x="2312169" y="6048639"/>
              <a:ext cx="161925" cy="163593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1002407" flipH="1">
              <a:off x="-100826" y="5843752"/>
              <a:ext cx="265112" cy="26524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1002407" flipH="1">
              <a:off x="8422444" y="6394884"/>
              <a:ext cx="295274" cy="295419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8" name="Picture 1577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9512" y="3686175"/>
            <a:ext cx="4519676" cy="27432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276474" y="2002215"/>
            <a:ext cx="90011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1979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Turner Whitted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在光线投射的基础上，加入光与物体表面的交互，让光线在物体表面沿着反射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折射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方式上继续传播，直到与光源相交。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这一方法后来也被称为经典光线跟踪方法、递归式光线追踪（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Recursive Ray Tracing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）方法，或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Whitted-style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光线跟踪方法。 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5038725" y="5010150"/>
            <a:ext cx="742950" cy="4095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5400000" flipH="1" flipV="1">
            <a:off x="4833940" y="4786315"/>
            <a:ext cx="819149" cy="4667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5"/>
          <p:cNvSpPr txBox="1"/>
          <p:nvPr/>
        </p:nvSpPr>
        <p:spPr>
          <a:xfrm>
            <a:off x="1415213" y="134737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加上光线追踪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2287617" y="7672388"/>
            <a:ext cx="8818563" cy="846137"/>
            <a:chOff x="-100826" y="5843752"/>
            <a:chExt cx="8818544" cy="846551"/>
          </a:xfrm>
        </p:grpSpPr>
        <p:sp>
          <p:nvSpPr>
            <p:cNvPr id="7" name="椭圆 6"/>
            <p:cNvSpPr/>
            <p:nvPr/>
          </p:nvSpPr>
          <p:spPr>
            <a:xfrm rot="1002407" flipH="1">
              <a:off x="2918592" y="5996227"/>
              <a:ext cx="282574" cy="284301"/>
            </a:xfrm>
            <a:prstGeom prst="ellipse">
              <a:avLst/>
            </a:prstGeom>
            <a:solidFill>
              <a:srgbClr val="ED3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1002407" flipH="1">
              <a:off x="1599383" y="5993050"/>
              <a:ext cx="249236" cy="2477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02407" flipH="1">
              <a:off x="2312169" y="6048639"/>
              <a:ext cx="161925" cy="163593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1002407" flipH="1">
              <a:off x="-100826" y="5843752"/>
              <a:ext cx="265112" cy="26524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1002407" flipH="1">
              <a:off x="8422444" y="6394884"/>
              <a:ext cx="295274" cy="295419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2" name="文本框 7"/>
          <p:cNvSpPr txBox="1"/>
          <p:nvPr/>
        </p:nvSpPr>
        <p:spPr>
          <a:xfrm>
            <a:off x="1933487" y="1675650"/>
            <a:ext cx="887738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：追踪光线路径，然后模拟光线与虚拟对象相互作用的方式。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主要思想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：从视点向成像平面上的像素发射光线，找到与该光线相交的最近物体的交点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如果该点处的表面是漫反射表面，则计算光源直接照射该点产生的颜色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如果该点处表面是镜面或折射面，则继续向反射或折射方向跟踪另一条光线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如此递归下去，直到达到结束条件（光线与光源相交、逃逸出场景或者达到设定的最大递归深度）。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lv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2105" y="4600880"/>
            <a:ext cx="1411200" cy="1411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15213" y="134737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光线追踪过程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2287617" y="7672388"/>
            <a:ext cx="8818563" cy="846137"/>
            <a:chOff x="-100826" y="5843752"/>
            <a:chExt cx="8818544" cy="846551"/>
          </a:xfrm>
        </p:grpSpPr>
        <p:sp>
          <p:nvSpPr>
            <p:cNvPr id="7" name="椭圆 6"/>
            <p:cNvSpPr/>
            <p:nvPr/>
          </p:nvSpPr>
          <p:spPr>
            <a:xfrm rot="1002407" flipH="1">
              <a:off x="2918592" y="5996227"/>
              <a:ext cx="282574" cy="284301"/>
            </a:xfrm>
            <a:prstGeom prst="ellipse">
              <a:avLst/>
            </a:prstGeom>
            <a:solidFill>
              <a:srgbClr val="ED3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1002407" flipH="1">
              <a:off x="1599383" y="5993050"/>
              <a:ext cx="249236" cy="2477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02407" flipH="1">
              <a:off x="2312169" y="6048639"/>
              <a:ext cx="161925" cy="163593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1002407" flipH="1">
              <a:off x="-100826" y="5843752"/>
              <a:ext cx="265112" cy="26524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1002407" flipH="1">
              <a:off x="8422444" y="6394884"/>
              <a:ext cx="295274" cy="295419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6" name="梯形 15"/>
          <p:cNvSpPr/>
          <p:nvPr/>
        </p:nvSpPr>
        <p:spPr>
          <a:xfrm rot="16869284">
            <a:off x="3793191" y="3838427"/>
            <a:ext cx="1905000" cy="1205087"/>
          </a:xfrm>
          <a:prstGeom prst="trapezoid">
            <a:avLst>
              <a:gd name="adj" fmla="val 16141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4267200" y="3743325"/>
            <a:ext cx="1162050" cy="1047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229100" y="3952875"/>
            <a:ext cx="1190625" cy="1428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191000" y="4152900"/>
            <a:ext cx="1181100" cy="1809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43375" y="4400550"/>
            <a:ext cx="1133475" cy="2286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105275" y="4638675"/>
            <a:ext cx="1123950" cy="2667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029075" y="4876800"/>
            <a:ext cx="1133475" cy="3238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5400000">
            <a:off x="3590928" y="4210048"/>
            <a:ext cx="1552575" cy="31432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5400000">
            <a:off x="3805241" y="4243384"/>
            <a:ext cx="1609725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5400000">
            <a:off x="4000503" y="4286247"/>
            <a:ext cx="1714500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5400000">
            <a:off x="4205291" y="4329111"/>
            <a:ext cx="1743077" cy="3238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 rot="530474">
            <a:off x="4621660" y="4244106"/>
            <a:ext cx="240917" cy="292066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019550" y="549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观察平面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38300" y="322897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（观察点）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752725" y="4048125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43525" y="4514850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553759" y="4530209"/>
            <a:ext cx="34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</a:t>
            </a:r>
            <a:endParaRPr lang="zh-CN" altLang="en-US" dirty="0"/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2638425" y="3562350"/>
            <a:ext cx="1676400" cy="45720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695575" y="4081463"/>
            <a:ext cx="1295400" cy="9667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9" idx="5"/>
          </p:cNvCxnSpPr>
          <p:nvPr/>
        </p:nvCxnSpPr>
        <p:spPr>
          <a:xfrm rot="16200000" flipH="1">
            <a:off x="3238601" y="3571973"/>
            <a:ext cx="1366738" cy="240496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49" idx="2"/>
          </p:cNvCxnSpPr>
          <p:nvPr/>
        </p:nvCxnSpPr>
        <p:spPr>
          <a:xfrm rot="10800000" flipH="1">
            <a:off x="2581274" y="3638552"/>
            <a:ext cx="2924175" cy="3952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581275" y="3952875"/>
            <a:ext cx="161925" cy="161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331711" y="424445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漫反射表面</a:t>
            </a:r>
            <a:endParaRPr lang="zh-CN" altLang="en-US" dirty="0"/>
          </a:p>
        </p:txBody>
      </p:sp>
      <p:cxnSp>
        <p:nvCxnSpPr>
          <p:cNvPr id="56" name="直接连接符 55"/>
          <p:cNvCxnSpPr/>
          <p:nvPr/>
        </p:nvCxnSpPr>
        <p:spPr>
          <a:xfrm rot="10800000" flipV="1">
            <a:off x="7905750" y="4657725"/>
            <a:ext cx="533400" cy="45720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381249" y="2110085"/>
            <a:ext cx="814387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如果该点处的表面是漫反射表面，则计算光源直接照射该点产生的颜色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248525" y="4752975"/>
            <a:ext cx="161925" cy="161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314767" y="4349233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15213" y="134737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光线追踪过程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2287617" y="7672388"/>
            <a:ext cx="8818563" cy="846137"/>
            <a:chOff x="-100826" y="5843752"/>
            <a:chExt cx="8818544" cy="846551"/>
          </a:xfrm>
        </p:grpSpPr>
        <p:sp>
          <p:nvSpPr>
            <p:cNvPr id="7" name="椭圆 6"/>
            <p:cNvSpPr/>
            <p:nvPr/>
          </p:nvSpPr>
          <p:spPr>
            <a:xfrm rot="1002407" flipH="1">
              <a:off x="2918592" y="5996227"/>
              <a:ext cx="282574" cy="284301"/>
            </a:xfrm>
            <a:prstGeom prst="ellipse">
              <a:avLst/>
            </a:prstGeom>
            <a:solidFill>
              <a:srgbClr val="ED3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1002407" flipH="1">
              <a:off x="1599383" y="5993050"/>
              <a:ext cx="249236" cy="2477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02407" flipH="1">
              <a:off x="2312169" y="6048639"/>
              <a:ext cx="161925" cy="163593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1002407" flipH="1">
              <a:off x="-100826" y="5843752"/>
              <a:ext cx="265112" cy="26524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1002407" flipH="1">
              <a:off x="8422444" y="6394884"/>
              <a:ext cx="295274" cy="295419"/>
            </a:xfrm>
            <a:prstGeom prst="ellipse">
              <a:avLst/>
            </a:prstGeom>
            <a:solidFill>
              <a:srgbClr val="45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6" name="梯形 15"/>
          <p:cNvSpPr/>
          <p:nvPr/>
        </p:nvSpPr>
        <p:spPr>
          <a:xfrm rot="16869284">
            <a:off x="3793191" y="3838427"/>
            <a:ext cx="1905000" cy="1205087"/>
          </a:xfrm>
          <a:prstGeom prst="trapezoid">
            <a:avLst>
              <a:gd name="adj" fmla="val 16141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4267200" y="3743325"/>
            <a:ext cx="1162050" cy="1047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229100" y="3952875"/>
            <a:ext cx="1190625" cy="1428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191000" y="4152900"/>
            <a:ext cx="1181100" cy="1809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43375" y="4400550"/>
            <a:ext cx="1133475" cy="2286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105275" y="4638675"/>
            <a:ext cx="1123950" cy="2667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029075" y="4876800"/>
            <a:ext cx="1133475" cy="3238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5400000">
            <a:off x="3590928" y="4210048"/>
            <a:ext cx="1552575" cy="31432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5400000">
            <a:off x="3805241" y="4243384"/>
            <a:ext cx="1609725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5400000">
            <a:off x="4000503" y="4286247"/>
            <a:ext cx="1714500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5400000">
            <a:off x="4205291" y="4329111"/>
            <a:ext cx="1743077" cy="3238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 rot="530474">
            <a:off x="4621660" y="4244106"/>
            <a:ext cx="240917" cy="292066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019550" y="549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观察平面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8725" y="359092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（观察点）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图片 52" descr="hua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4654" y="2010079"/>
            <a:ext cx="1285571" cy="1285571"/>
          </a:xfrm>
          <a:prstGeom prst="rect">
            <a:avLst/>
          </a:prstGeom>
        </p:spPr>
      </p:pic>
      <p:pic>
        <p:nvPicPr>
          <p:cNvPr id="55" name="图片 54" descr="lv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7355" y="4619930"/>
            <a:ext cx="1409395" cy="1409395"/>
          </a:xfrm>
          <a:prstGeom prst="rect">
            <a:avLst/>
          </a:prstGeom>
        </p:spPr>
      </p:pic>
      <p:cxnSp>
        <p:nvCxnSpPr>
          <p:cNvPr id="57" name="直接连接符 56"/>
          <p:cNvCxnSpPr/>
          <p:nvPr/>
        </p:nvCxnSpPr>
        <p:spPr>
          <a:xfrm>
            <a:off x="2752725" y="4048125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43525" y="4514850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553759" y="4530209"/>
            <a:ext cx="34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</a:t>
            </a:r>
            <a:endParaRPr lang="zh-CN" altLang="en-US" dirty="0"/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2638425" y="3562350"/>
            <a:ext cx="1676400" cy="45720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695575" y="4081463"/>
            <a:ext cx="1295400" cy="9667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9" idx="5"/>
          </p:cNvCxnSpPr>
          <p:nvPr/>
        </p:nvCxnSpPr>
        <p:spPr>
          <a:xfrm rot="16200000" flipH="1">
            <a:off x="3238601" y="3571973"/>
            <a:ext cx="1366738" cy="240496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49" idx="2"/>
          </p:cNvCxnSpPr>
          <p:nvPr/>
        </p:nvCxnSpPr>
        <p:spPr>
          <a:xfrm rot="10800000" flipH="1">
            <a:off x="2581274" y="3638552"/>
            <a:ext cx="2924175" cy="3952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581275" y="3952875"/>
            <a:ext cx="161925" cy="161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 rot="16200000" flipV="1">
            <a:off x="7010402" y="4495799"/>
            <a:ext cx="504825" cy="180977"/>
          </a:xfrm>
          <a:prstGeom prst="straightConnector1">
            <a:avLst/>
          </a:prstGeom>
          <a:ln w="28575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rot="5400000" flipH="1" flipV="1">
            <a:off x="6891338" y="3319467"/>
            <a:ext cx="2009778" cy="1066795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6896784" y="4101584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6153150" y="2362200"/>
            <a:ext cx="371475" cy="3714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5572125" y="2133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光源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 rot="10800000">
            <a:off x="6343650" y="2552700"/>
            <a:ext cx="2057402" cy="323852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7601634" y="430160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>
            <a:off x="7391402" y="4876801"/>
            <a:ext cx="1943101" cy="666752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9097059" y="5063609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0" name="直接箭头连接符 99"/>
          <p:cNvCxnSpPr/>
          <p:nvPr/>
        </p:nvCxnSpPr>
        <p:spPr>
          <a:xfrm rot="16200000" flipV="1">
            <a:off x="7820026" y="2276475"/>
            <a:ext cx="1123951" cy="57152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8354109" y="1586984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839634" y="2310884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24099" y="2052935"/>
            <a:ext cx="32289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如果该点处表面是镜面或折射面，则继续向反射或折射方向跟踪另一条光线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7248525" y="4752975"/>
            <a:ext cx="161925" cy="161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314767" y="4349233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/>
      <p:bldP spid="93" grpId="0"/>
      <p:bldP spid="99" grpId="0"/>
      <p:bldP spid="102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https://img-blog.csdn.net/20170504152159954?watermark/2/text/aHR0cDovL2Jsb2cuY3Nkbi5uZXQveWFuZ3lvbmcwNzE3/font/5a6L5L2T/fontsize/400/fill/I0JBQkFCMA==/dissolve/70/gravity/C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https://img-blog.csdn.net/20170504152159954?watermark/2/text/aHR0cDovL2Jsb2cuY3Nkbi5uZXQveWFuZ3lvbmcwNzE3/font/5a6L5L2T/fontsize/400/fill/I0JBQkFCMA==/dissolve/70/gravity/C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638800" y="5810250"/>
            <a:ext cx="2714625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057900" y="3971926"/>
            <a:ext cx="1219200" cy="1219200"/>
          </a:xfrm>
          <a:prstGeom prst="ellipse">
            <a:avLst/>
          </a:prstGeom>
          <a:noFill/>
          <a:ln w="19050">
            <a:solidFill>
              <a:srgbClr val="139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rot="16200000" flipV="1">
            <a:off x="6007895" y="5407819"/>
            <a:ext cx="962025" cy="3190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rot="5400000">
            <a:off x="5726905" y="4693445"/>
            <a:ext cx="180978" cy="1023938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rot="5400000" flipH="1" flipV="1">
            <a:off x="5853113" y="4538665"/>
            <a:ext cx="1066801" cy="66673"/>
          </a:xfrm>
          <a:prstGeom prst="straightConnector1">
            <a:avLst/>
          </a:prstGeom>
          <a:ln w="19050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429375" y="4038600"/>
            <a:ext cx="838200" cy="676275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267575" y="4714875"/>
            <a:ext cx="971550" cy="514350"/>
          </a:xfrm>
          <a:prstGeom prst="straightConnector1">
            <a:avLst/>
          </a:prstGeom>
          <a:ln w="19050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10800000" flipV="1">
            <a:off x="6096000" y="4724399"/>
            <a:ext cx="1143000" cy="161925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5400000" flipH="1" flipV="1">
            <a:off x="6167437" y="3281365"/>
            <a:ext cx="1019178" cy="495298"/>
          </a:xfrm>
          <a:prstGeom prst="straightConnector1">
            <a:avLst/>
          </a:prstGeom>
          <a:ln w="19050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886574" y="2019300"/>
            <a:ext cx="1590675" cy="1590675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rot="10800000">
            <a:off x="5667376" y="2686051"/>
            <a:ext cx="1228727" cy="371477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5400000" flipH="1" flipV="1">
            <a:off x="6834187" y="2081214"/>
            <a:ext cx="1085854" cy="942977"/>
          </a:xfrm>
          <a:prstGeom prst="straightConnector1">
            <a:avLst/>
          </a:prstGeom>
          <a:ln w="19050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16200000" flipH="1">
            <a:off x="7372352" y="2476503"/>
            <a:ext cx="1329146" cy="452850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rot="16200000" flipH="1">
            <a:off x="8010527" y="3619502"/>
            <a:ext cx="1266820" cy="752475"/>
          </a:xfrm>
          <a:prstGeom prst="straightConnector1">
            <a:avLst/>
          </a:prstGeom>
          <a:ln w="19050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28" idx="2"/>
          </p:cNvCxnSpPr>
          <p:nvPr/>
        </p:nvCxnSpPr>
        <p:spPr>
          <a:xfrm rot="10800000">
            <a:off x="6886574" y="2814639"/>
            <a:ext cx="1362076" cy="538167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7829551" y="1285872"/>
            <a:ext cx="1419227" cy="762008"/>
          </a:xfrm>
          <a:prstGeom prst="straightConnector1">
            <a:avLst/>
          </a:prstGeom>
          <a:ln w="19050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572375" y="58388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观察平面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477000" y="5791200"/>
            <a:ext cx="190500" cy="0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305425" y="4838700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r</a:t>
            </a:r>
            <a:r>
              <a:rPr lang="en-US" altLang="zh-CN" sz="2000" baseline="-25000" dirty="0" smtClean="0"/>
              <a:t>1</a:t>
            </a:r>
            <a:endParaRPr lang="zh-CN" altLang="en-US" sz="2000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6334125" y="4162425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t</a:t>
            </a:r>
            <a:r>
              <a:rPr lang="en-US" altLang="zh-CN" sz="2000" baseline="-25000" dirty="0" smtClean="0"/>
              <a:t>1</a:t>
            </a:r>
            <a:endParaRPr lang="zh-CN" altLang="en-US" sz="2000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6753225" y="4048125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r</a:t>
            </a:r>
            <a:r>
              <a:rPr lang="en-US" altLang="zh-CN" sz="2000" baseline="-25000" dirty="0" smtClean="0"/>
              <a:t>2</a:t>
            </a:r>
            <a:endParaRPr lang="zh-CN" altLang="en-US" sz="2000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6448425" y="3124200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t</a:t>
            </a:r>
            <a:r>
              <a:rPr lang="en-US" altLang="zh-CN" sz="2000" baseline="-25000" dirty="0" smtClean="0"/>
              <a:t>2</a:t>
            </a:r>
            <a:endParaRPr lang="zh-CN" altLang="en-US" sz="2000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6381750" y="4705350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r</a:t>
            </a:r>
            <a:r>
              <a:rPr lang="en-US" altLang="zh-CN" sz="2000" baseline="-25000" dirty="0" smtClean="0"/>
              <a:t>31</a:t>
            </a:r>
            <a:endParaRPr lang="zh-CN" altLang="en-US" sz="20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5734050" y="2695575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r</a:t>
            </a:r>
            <a:r>
              <a:rPr lang="en-US" altLang="zh-CN" sz="2000" baseline="-25000" dirty="0" smtClean="0"/>
              <a:t>32</a:t>
            </a:r>
            <a:endParaRPr lang="zh-CN" altLang="en-US" sz="2000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8077200" y="4772025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t</a:t>
            </a:r>
            <a:r>
              <a:rPr lang="en-US" altLang="zh-CN" sz="2000" baseline="-25000" dirty="0" smtClean="0"/>
              <a:t>31</a:t>
            </a:r>
            <a:endParaRPr lang="zh-CN" altLang="en-US" sz="2000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7219950" y="1990725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t</a:t>
            </a:r>
            <a:r>
              <a:rPr lang="en-US" altLang="zh-CN" sz="2000" baseline="-25000" dirty="0" smtClean="0"/>
              <a:t>32</a:t>
            </a:r>
            <a:endParaRPr lang="zh-CN" altLang="en-US" sz="2000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8058150" y="2647950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r</a:t>
            </a:r>
            <a:r>
              <a:rPr lang="en-US" altLang="zh-CN" sz="2000" baseline="-25000" dirty="0" smtClean="0"/>
              <a:t>4</a:t>
            </a:r>
            <a:endParaRPr lang="zh-CN" altLang="en-US" sz="20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8953500" y="1323975"/>
            <a:ext cx="357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</a:t>
            </a:r>
            <a:r>
              <a:rPr lang="en-US" altLang="zh-CN" sz="2000" baseline="-25000" dirty="0" smtClean="0"/>
              <a:t>4</a:t>
            </a:r>
            <a:endParaRPr lang="zh-CN" altLang="en-US" sz="2000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7448550" y="2705100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r</a:t>
            </a:r>
            <a:r>
              <a:rPr lang="en-US" altLang="zh-CN" sz="2000" baseline="-25000" dirty="0" smtClean="0"/>
              <a:t>5</a:t>
            </a:r>
            <a:endParaRPr lang="zh-CN" altLang="en-US" sz="2000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8953500" y="4124325"/>
            <a:ext cx="357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</a:t>
            </a:r>
            <a:r>
              <a:rPr lang="en-US" altLang="zh-CN" sz="2000" baseline="-25000" dirty="0" smtClean="0"/>
              <a:t>5</a:t>
            </a:r>
            <a:endParaRPr lang="zh-CN" altLang="en-US" sz="2000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5229225" y="412432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139D1A"/>
                </a:solidFill>
                <a:latin typeface="微软雅黑" pitchFamily="34" charset="-122"/>
                <a:ea typeface="微软雅黑" pitchFamily="34" charset="-122"/>
              </a:rPr>
              <a:t>物体</a:t>
            </a:r>
            <a:r>
              <a:rPr lang="en-US" altLang="zh-CN" dirty="0" smtClean="0">
                <a:solidFill>
                  <a:srgbClr val="139D1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dirty="0">
              <a:solidFill>
                <a:srgbClr val="139D1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582025" y="257175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98DD"/>
                </a:solidFill>
                <a:latin typeface="微软雅黑" pitchFamily="34" charset="-122"/>
                <a:ea typeface="微软雅黑" pitchFamily="34" charset="-122"/>
              </a:rPr>
              <a:t>物体</a:t>
            </a:r>
            <a:r>
              <a:rPr lang="en-US" altLang="zh-CN" dirty="0" smtClean="0">
                <a:solidFill>
                  <a:srgbClr val="0098DD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dirty="0">
              <a:solidFill>
                <a:srgbClr val="0098D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5" name="文本框 25"/>
          <p:cNvSpPr txBox="1"/>
          <p:nvPr/>
        </p:nvSpPr>
        <p:spPr>
          <a:xfrm>
            <a:off x="1415213" y="134737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光线追踪过程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标题 1"/>
          <p:cNvSpPr>
            <a:spLocks noGrp="1"/>
          </p:cNvSpPr>
          <p:nvPr>
            <p:ph type="title"/>
          </p:nvPr>
        </p:nvSpPr>
        <p:spPr>
          <a:xfrm>
            <a:off x="1866270" y="853988"/>
            <a:ext cx="7639391" cy="560107"/>
          </a:xfrm>
        </p:spPr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41" name="矩形 40"/>
          <p:cNvSpPr/>
          <p:nvPr/>
        </p:nvSpPr>
        <p:spPr>
          <a:xfrm>
            <a:off x="2324099" y="2052935"/>
            <a:ext cx="322897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如果该点处表面是镜面或折射面，则继续向反射或折射方向跟踪另一条光线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267450" y="5057775"/>
            <a:ext cx="161925" cy="161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047942" y="5158858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2" grpId="0"/>
      <p:bldP spid="54" grpId="0"/>
      <p:bldP spid="55" grpId="0"/>
      <p:bldP spid="57" grpId="0"/>
      <p:bldP spid="58" grpId="0"/>
      <p:bldP spid="59" grpId="0"/>
      <p:bldP spid="43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光线追踪算法</a:t>
            </a:r>
            <a:endParaRPr lang="en-US" altLang="zh-CN" dirty="0" smtClean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6" name="文本框 25"/>
          <p:cNvSpPr txBox="1"/>
          <p:nvPr/>
        </p:nvSpPr>
        <p:spPr>
          <a:xfrm>
            <a:off x="1415213" y="1347371"/>
            <a:ext cx="74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14400" lvl="1" indent="-4572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结束条件</a:t>
            </a:r>
            <a:endParaRPr lang="en-US" altLang="zh-CN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梯形 15"/>
          <p:cNvSpPr/>
          <p:nvPr/>
        </p:nvSpPr>
        <p:spPr>
          <a:xfrm rot="16869284">
            <a:off x="3793191" y="3838427"/>
            <a:ext cx="1905000" cy="1205087"/>
          </a:xfrm>
          <a:prstGeom prst="trapezoid">
            <a:avLst>
              <a:gd name="adj" fmla="val 16141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4267200" y="3743325"/>
            <a:ext cx="1162050" cy="1047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229100" y="3952875"/>
            <a:ext cx="1190625" cy="1428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191000" y="4152900"/>
            <a:ext cx="1181100" cy="18097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43375" y="4400550"/>
            <a:ext cx="1133475" cy="2286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105275" y="4638675"/>
            <a:ext cx="1123950" cy="2667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029075" y="4876800"/>
            <a:ext cx="1133475" cy="3238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5400000">
            <a:off x="3590928" y="4210048"/>
            <a:ext cx="1552575" cy="31432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5400000">
            <a:off x="3805241" y="4243384"/>
            <a:ext cx="1609725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5400000">
            <a:off x="4000503" y="4286247"/>
            <a:ext cx="1714500" cy="323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5400000">
            <a:off x="4205291" y="4329111"/>
            <a:ext cx="1743077" cy="3238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 rot="530474">
            <a:off x="4621660" y="4244106"/>
            <a:ext cx="240917" cy="292066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019550" y="549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观察平面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38300" y="322897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（观察点）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图片 52" descr="hua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4654" y="2010079"/>
            <a:ext cx="1285571" cy="1285571"/>
          </a:xfrm>
          <a:prstGeom prst="rect">
            <a:avLst/>
          </a:prstGeom>
        </p:spPr>
      </p:pic>
      <p:pic>
        <p:nvPicPr>
          <p:cNvPr id="55" name="图片 54" descr="lv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7355" y="4619930"/>
            <a:ext cx="1409395" cy="1409395"/>
          </a:xfrm>
          <a:prstGeom prst="rect">
            <a:avLst/>
          </a:prstGeom>
        </p:spPr>
      </p:pic>
      <p:cxnSp>
        <p:nvCxnSpPr>
          <p:cNvPr id="57" name="直接连接符 56"/>
          <p:cNvCxnSpPr/>
          <p:nvPr/>
        </p:nvCxnSpPr>
        <p:spPr>
          <a:xfrm>
            <a:off x="2752725" y="4048125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343525" y="4514850"/>
            <a:ext cx="1994191" cy="34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553759" y="4530209"/>
            <a:ext cx="34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</a:t>
            </a:r>
            <a:endParaRPr lang="zh-CN" altLang="en-US" dirty="0"/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2638425" y="3562350"/>
            <a:ext cx="1676400" cy="45720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695575" y="4081463"/>
            <a:ext cx="1295400" cy="9667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9" idx="5"/>
          </p:cNvCxnSpPr>
          <p:nvPr/>
        </p:nvCxnSpPr>
        <p:spPr>
          <a:xfrm rot="16200000" flipH="1">
            <a:off x="3238601" y="3571973"/>
            <a:ext cx="1366738" cy="240496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49" idx="2"/>
          </p:cNvCxnSpPr>
          <p:nvPr/>
        </p:nvCxnSpPr>
        <p:spPr>
          <a:xfrm rot="10800000" flipH="1">
            <a:off x="2581274" y="3638552"/>
            <a:ext cx="2924175" cy="39528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2581275" y="3952875"/>
            <a:ext cx="161925" cy="161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 rot="16200000" flipV="1">
            <a:off x="7010402" y="4495799"/>
            <a:ext cx="504825" cy="180977"/>
          </a:xfrm>
          <a:prstGeom prst="straightConnector1">
            <a:avLst/>
          </a:prstGeom>
          <a:ln w="28575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rot="5400000" flipH="1" flipV="1">
            <a:off x="6891338" y="3319467"/>
            <a:ext cx="2009778" cy="1066795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6896784" y="4101584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7601634" y="430160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>
            <a:off x="7391402" y="4876801"/>
            <a:ext cx="1943101" cy="666752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9097059" y="5063609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0" name="直接箭头连接符 99"/>
          <p:cNvCxnSpPr/>
          <p:nvPr/>
        </p:nvCxnSpPr>
        <p:spPr>
          <a:xfrm rot="16200000" flipV="1">
            <a:off x="7820026" y="2276475"/>
            <a:ext cx="1123951" cy="57152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8354109" y="1586984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839634" y="2310884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图片 46" descr="sl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7204" y="2267254"/>
            <a:ext cx="961721" cy="961721"/>
          </a:xfrm>
          <a:prstGeom prst="rect">
            <a:avLst/>
          </a:prstGeom>
        </p:spPr>
      </p:pic>
      <p:cxnSp>
        <p:nvCxnSpPr>
          <p:cNvPr id="89" name="直接箭头连接符 88"/>
          <p:cNvCxnSpPr/>
          <p:nvPr/>
        </p:nvCxnSpPr>
        <p:spPr>
          <a:xfrm rot="10800000">
            <a:off x="6343650" y="2552700"/>
            <a:ext cx="2057402" cy="323852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rot="5400000" flipH="1" flipV="1">
            <a:off x="6272211" y="2033593"/>
            <a:ext cx="657232" cy="476246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5277534" y="1520309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透射光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rot="10800000">
            <a:off x="5687391" y="1901309"/>
            <a:ext cx="694362" cy="64186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3686859" y="16155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场景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353359" y="21394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到光源</a:t>
            </a:r>
            <a:endParaRPr lang="zh-CN" altLang="en-US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4" name="图片 53" descr="灯泡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85546" y="1063691"/>
            <a:ext cx="877279" cy="1002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959</Words>
  <Application>Microsoft Office PowerPoint</Application>
  <PresentationFormat>宽屏</PresentationFormat>
  <Paragraphs>216</Paragraphs>
  <Slides>18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  <vt:lpstr>光线追踪算法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jake</cp:lastModifiedBy>
  <cp:revision>1620</cp:revision>
  <dcterms:created xsi:type="dcterms:W3CDTF">2018-03-21T07:46:00Z</dcterms:created>
  <dcterms:modified xsi:type="dcterms:W3CDTF">2018-11-04T07:45:10Z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